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0" r:id="rId3"/>
    <p:sldId id="260" r:id="rId4"/>
    <p:sldId id="264" r:id="rId5"/>
    <p:sldId id="262" r:id="rId6"/>
    <p:sldId id="265" r:id="rId7"/>
    <p:sldId id="332" r:id="rId8"/>
    <p:sldId id="284" r:id="rId9"/>
    <p:sldId id="286" r:id="rId10"/>
    <p:sldId id="280" r:id="rId11"/>
    <p:sldId id="298" r:id="rId12"/>
    <p:sldId id="348" r:id="rId13"/>
    <p:sldId id="330" r:id="rId14"/>
    <p:sldId id="347" r:id="rId15"/>
    <p:sldId id="345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FF90"/>
    <a:srgbClr val="C7A687"/>
    <a:srgbClr val="A7D4F2"/>
    <a:srgbClr val="000000"/>
    <a:srgbClr val="00B050"/>
    <a:srgbClr val="0059FC"/>
    <a:srgbClr val="FFFFFF"/>
    <a:srgbClr val="5992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96"/>
      </p:cViewPr>
      <p:guideLst>
        <p:guide orient="horz" pos="209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3F96DF-E557-49E5-A78F-5E2B050DE33E}" type="datetimeFigureOut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hyperlink" Target="23.&#31062;&#20808;&#30340;&#25671;&#31726;%20&#26391;&#35835;%20&#20108;&#24180;&#32423;&#35821;&#25991;&#19979;&#20876;.mp4" TargetMode="Externa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文本框 2"/>
          <p:cNvSpPr txBox="1"/>
          <p:nvPr/>
        </p:nvSpPr>
        <p:spPr>
          <a:xfrm>
            <a:off x="3543300" y="750888"/>
            <a:ext cx="1406525" cy="8302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摇篮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0419" name="图片 9219" descr="2008082008304063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3575" y="1938338"/>
            <a:ext cx="5276850" cy="3806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2"/>
          <p:cNvPicPr>
            <a:picLocks noChangeAspect="1"/>
          </p:cNvPicPr>
          <p:nvPr/>
        </p:nvPicPr>
        <p:blipFill>
          <a:blip r:embed="rId1"/>
          <a:srcRect r="72971"/>
          <a:stretch>
            <a:fillRect/>
          </a:stretch>
        </p:blipFill>
        <p:spPr>
          <a:xfrm>
            <a:off x="701675" y="6221413"/>
            <a:ext cx="1265238" cy="1200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0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" y="6383338"/>
            <a:ext cx="5397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2450" y="6343650"/>
            <a:ext cx="720725" cy="47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" name="TextBox 17"/>
          <p:cNvSpPr txBox="1"/>
          <p:nvPr/>
        </p:nvSpPr>
        <p:spPr>
          <a:xfrm>
            <a:off x="1128713" y="3127375"/>
            <a:ext cx="102870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tāo</a:t>
            </a:r>
            <a:endParaRPr lang="en-US" altLang="zh-CN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TextBox 18"/>
          <p:cNvSpPr txBox="1"/>
          <p:nvPr/>
        </p:nvSpPr>
        <p:spPr>
          <a:xfrm>
            <a:off x="2895600" y="3567113"/>
            <a:ext cx="130651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Box 23"/>
          <p:cNvSpPr txBox="1"/>
          <p:nvPr/>
        </p:nvSpPr>
        <p:spPr>
          <a:xfrm>
            <a:off x="2919413" y="4713288"/>
            <a:ext cx="5976937" cy="9540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书写提示：左窄右宽，第五笔横折钩稍宽，“缶”笔画紧凑。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4" name="组合 30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600" y="3957638"/>
            <a:ext cx="1636713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3" name="TextBox 23"/>
          <p:cNvSpPr txBox="1"/>
          <p:nvPr/>
        </p:nvSpPr>
        <p:spPr>
          <a:xfrm>
            <a:off x="1047750" y="3970338"/>
            <a:ext cx="1271588" cy="14462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latin typeface="楷体" panose="02010609060101010101" pitchFamily="49" charset="-122"/>
                <a:ea typeface="楷体" panose="02010609060101010101" pitchFamily="49" charset="-122"/>
              </a:rPr>
              <a:t>掏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5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7775" y="3322638"/>
            <a:ext cx="4384675" cy="1073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E68E8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500" y="274638"/>
            <a:ext cx="8027988" cy="2852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59" grpId="1"/>
      <p:bldP spid="62" grpId="0"/>
      <p:bldP spid="62" grpId="1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5" name="图片 6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950" y="1595438"/>
            <a:ext cx="1800225" cy="1408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文本框 65"/>
          <p:cNvSpPr txBox="1"/>
          <p:nvPr/>
        </p:nvSpPr>
        <p:spPr>
          <a:xfrm>
            <a:off x="5073650" y="3259138"/>
            <a:ext cx="3476625" cy="3414712"/>
          </a:xfrm>
          <a:prstGeom prst="rect">
            <a:avLst/>
          </a:prstGeom>
          <a:noFill/>
          <a:ln w="38100" cap="flat" cmpd="sng">
            <a:solidFill>
              <a:srgbClr val="006A6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那时候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孩子们也在这里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文本框 2"/>
          <p:cNvSpPr txBox="1"/>
          <p:nvPr/>
        </p:nvSpPr>
        <p:spPr>
          <a:xfrm>
            <a:off x="768350" y="3181350"/>
            <a:ext cx="3943350" cy="4076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我想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——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我们的祖先，</a:t>
            </a:r>
            <a:endParaRPr lang="en-US" altLang="en-US" sz="3600" b="1" dirty="0"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可曾在这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_____</a:t>
            </a:r>
            <a:endParaRPr lang="zh-CN" altLang="en-US" sz="36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en-US" sz="3600" b="1" u="sng" dirty="0">
                <a:solidFill>
                  <a:srgbClr val="FF0000"/>
                </a:solidFill>
                <a:latin typeface="楷体" panose="02010609060101010101" pitchFamily="49" charset="-122"/>
                <a:ea typeface="宋体" panose="02010600030101010101" pitchFamily="2" charset="-122"/>
              </a:rPr>
              <a:t>____________,</a:t>
            </a:r>
            <a:endParaRPr lang="en-US" altLang="en-US" sz="3600" b="1" u="sng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____________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？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8350" y="3259138"/>
            <a:ext cx="3538538" cy="3319463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7" name="文本框 2"/>
          <p:cNvSpPr txBox="1"/>
          <p:nvPr/>
        </p:nvSpPr>
        <p:spPr>
          <a:xfrm>
            <a:off x="127000" y="3306763"/>
            <a:ext cx="64135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①</a:t>
            </a:r>
            <a:endParaRPr lang="zh-CN" altLang="en-US" sz="36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文本框 3"/>
          <p:cNvSpPr txBox="1"/>
          <p:nvPr/>
        </p:nvSpPr>
        <p:spPr>
          <a:xfrm>
            <a:off x="4432300" y="3306763"/>
            <a:ext cx="641350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②</a:t>
            </a:r>
            <a:endParaRPr lang="zh-CN" altLang="en-US" sz="36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文本框 4"/>
          <p:cNvSpPr txBox="1"/>
          <p:nvPr/>
        </p:nvSpPr>
        <p:spPr>
          <a:xfrm>
            <a:off x="388938" y="238125"/>
            <a:ext cx="8018462" cy="14208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>
              <a:lnSpc>
                <a:spcPct val="90000"/>
              </a:lnSpc>
            </a:pP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想象一下，在祖先的摇篮里，人们还会在这里干什么？仿照课文第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小节，选一个你喜欢的小节，展开想象，四人一小组，说一说。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6" name="图片 7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7950" y="1658938"/>
            <a:ext cx="1752600" cy="1408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8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0288" y="1658938"/>
            <a:ext cx="1617662" cy="134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图片 9" descr="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4050" y="1595438"/>
            <a:ext cx="1562100" cy="1409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标题 512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14338" name="图片 5124" descr="11084011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文本框 1"/>
          <p:cNvSpPr txBox="1"/>
          <p:nvPr/>
        </p:nvSpPr>
        <p:spPr>
          <a:xfrm>
            <a:off x="2146300" y="2665413"/>
            <a:ext cx="309563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38350" y="601663"/>
            <a:ext cx="5287963" cy="68119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0D0D0D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风儿吹动树叶</a:t>
            </a:r>
            <a:endParaRPr lang="zh-CN" altLang="en-US" sz="4000" b="1" dirty="0">
              <a:solidFill>
                <a:srgbClr val="0D0D0D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0D0D0D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“沙沙，沙沙！”</a:t>
            </a:r>
            <a:endParaRPr lang="zh-CN" altLang="en-US" sz="4000" b="1" dirty="0">
              <a:solidFill>
                <a:srgbClr val="0D0D0D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那回忆(yì)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多么美好，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又那么遥远……</a:t>
            </a:r>
            <a:endParaRPr lang="zh-CN" altLang="en-US" sz="4000" b="1" dirty="0">
              <a:solidFill>
                <a:srgbClr val="00622B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苍苍茫茫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的原始森林，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我们祖先的摇篮！</a:t>
            </a:r>
            <a:endParaRPr lang="zh-CN" altLang="en-US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5124" descr="11084011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文本框 5"/>
          <p:cNvSpPr txBox="1"/>
          <p:nvPr/>
        </p:nvSpPr>
        <p:spPr>
          <a:xfrm>
            <a:off x="2182813" y="857250"/>
            <a:ext cx="4778375" cy="60007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爷爷说</a:t>
            </a:r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那原始森林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是我们祖先的摇篮。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真有意思，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这是多大的摇篮啊！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那浓绿的树荫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一望无边，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遮住了蓝天。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9613" y="7938"/>
            <a:ext cx="4591050" cy="341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" y="7938"/>
            <a:ext cx="4543425" cy="3273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5" descr="forest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00" y="3421063"/>
            <a:ext cx="4635500" cy="3436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图片 1" descr="1-120423224641_WPS图片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812" y="3281363"/>
            <a:ext cx="4543425" cy="359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808163" y="1571625"/>
            <a:ext cx="5399087" cy="21224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青山绿水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就是金山银山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9613" y="7938"/>
            <a:ext cx="4591050" cy="3590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" y="3598863"/>
            <a:ext cx="4543425" cy="3273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5" descr="forest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613" y="3598863"/>
            <a:ext cx="4635500" cy="3273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图片 1" descr="1-120423224641_WPS图片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3812" y="7938"/>
            <a:ext cx="4543425" cy="3590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WordArt 6"/>
          <p:cNvSpPr>
            <a:spLocks noTextEdit="1"/>
          </p:cNvSpPr>
          <p:nvPr/>
        </p:nvSpPr>
        <p:spPr>
          <a:xfrm>
            <a:off x="1679575" y="915988"/>
            <a:ext cx="5473700" cy="1179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6000" b="1">
                <a:ln w="19050" cap="flat" cmpd="sng">
                  <a:solidFill>
                    <a:srgbClr val="00FF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FFFF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23.祖先的摇篮</a:t>
            </a:r>
            <a:endParaRPr lang="zh-CN" altLang="en-US" sz="6000" b="1">
              <a:ln w="19050" cap="flat" cmpd="sng">
                <a:solidFill>
                  <a:srgbClr val="00FF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FFFF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3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e7a596"/>
          <p:cNvPicPr>
            <a:picLocks noChangeAspect="1"/>
          </p:cNvPicPr>
          <p:nvPr/>
        </p:nvPicPr>
        <p:blipFill>
          <a:blip r:embed="rId1"/>
          <a:srcRect t="-394" r="31755"/>
          <a:stretch>
            <a:fillRect/>
          </a:stretch>
        </p:blipFill>
        <p:spPr>
          <a:xfrm>
            <a:off x="163513" y="1012825"/>
            <a:ext cx="3359150" cy="436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组合 76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325" y="654050"/>
            <a:ext cx="2032000" cy="1897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5984875" y="576263"/>
            <a:ext cx="2008188" cy="2214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3800" b="1" dirty="0"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  <a:endParaRPr lang="zh-CN" altLang="en-US" sz="13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Box 14"/>
          <p:cNvSpPr txBox="1"/>
          <p:nvPr/>
        </p:nvSpPr>
        <p:spPr>
          <a:xfrm>
            <a:off x="4943475" y="3298825"/>
            <a:ext cx="3951288" cy="17526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书写提示：左窄右宽，左边是“礻”，不是“衤”。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pic>
        <p:nvPicPr>
          <p:cNvPr id="2" name="图片 1" descr="e7a596"/>
          <p:cNvPicPr>
            <a:picLocks noChangeAspect="1"/>
          </p:cNvPicPr>
          <p:nvPr/>
        </p:nvPicPr>
        <p:blipFill>
          <a:blip r:embed="rId1"/>
          <a:srcRect l="66994" t="-789" r="1019" b="789"/>
          <a:stretch>
            <a:fillRect/>
          </a:stretch>
        </p:blipFill>
        <p:spPr>
          <a:xfrm>
            <a:off x="3370263" y="1012825"/>
            <a:ext cx="1573212" cy="4348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62" grpId="0"/>
      <p:bldP spid="6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2" descr="https://timgsa.baidu.com/timg?image&amp;quality=80&amp;size=b9999_10000&amp;sec=1513309049&amp;di=8b412c6858019ff59dd2eee08c98c5e2&amp;imgtype=jpg&amp;er=1&amp;src=http%3A%2F%2Fimg.zcool.cn%2Fcommunity%2F01c28d554931250000019ae9954f40.jpg%402o.jpg"/>
          <p:cNvPicPr>
            <a:picLocks noChangeAspect="1"/>
          </p:cNvPicPr>
          <p:nvPr/>
        </p:nvPicPr>
        <p:blipFill>
          <a:blip r:embed="rId1"/>
          <a:srcRect r="388"/>
          <a:stretch>
            <a:fillRect/>
          </a:stretch>
        </p:blipFill>
        <p:spPr>
          <a:xfrm>
            <a:off x="0" y="14288"/>
            <a:ext cx="9144000" cy="6853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7"/>
          <p:cNvSpPr/>
          <p:nvPr/>
        </p:nvSpPr>
        <p:spPr>
          <a:xfrm>
            <a:off x="442913" y="1493838"/>
            <a:ext cx="7993062" cy="2730500"/>
          </a:xfrm>
          <a:prstGeom prst="rect">
            <a:avLst/>
          </a:prstGeom>
          <a:solidFill>
            <a:srgbClr val="CCFFFF">
              <a:alpha val="59999"/>
            </a:srgbClr>
          </a:soli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hlinkClick r:id="rId2" action="ppaction://hlinkfile"/>
              </a:rPr>
              <a:t>听课文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录音，小声跟读课文，注意字的读音，标出小节：          这篇课文一共有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19650" y="3186113"/>
            <a:ext cx="795338" cy="828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eaLnBrk="0" hangingPunct="0"/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图片 29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5" y="136525"/>
            <a:ext cx="2219325" cy="930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38915"/>
          <p:cNvSpPr txBox="1"/>
          <p:nvPr/>
        </p:nvSpPr>
        <p:spPr>
          <a:xfrm>
            <a:off x="115888" y="844550"/>
            <a:ext cx="8913812" cy="4246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用你喜欢的方式自由朗读课文。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  要求：读准字音，不添字，不漏字。</a:t>
            </a:r>
            <a:endParaRPr lang="zh-CN" altLang="en-US" sz="6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5" name="文本框 38915"/>
          <p:cNvSpPr txBox="1"/>
          <p:nvPr/>
        </p:nvSpPr>
        <p:spPr>
          <a:xfrm>
            <a:off x="115888" y="1665288"/>
            <a:ext cx="8913812" cy="922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祖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先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浓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绿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蓝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天  一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望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无边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8638" y="958850"/>
            <a:ext cx="8116887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zǔ    nónɡ    lán      wànɡ</a:t>
            </a:r>
            <a:endParaRPr lang="en-US" altLang="zh-CN" sz="4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288" y="3962400"/>
            <a:ext cx="8501062" cy="82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摘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野果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掏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鹊蛋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松鼠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逮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蝈蝈 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3050" y="3324225"/>
            <a:ext cx="8372475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zhāi     tāo     dòu      dǎi</a:t>
            </a:r>
            <a:endParaRPr lang="en-US" altLang="zh-CN" sz="4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5" grpId="0"/>
      <p:bldP spid="62465" grpId="1"/>
      <p:bldP spid="2" grpId="0"/>
      <p:bldP spid="2" grpId="1"/>
      <p:bldP spid="6" grpId="0"/>
      <p:bldP spid="6" grpId="1"/>
      <p:bldP spid="7" grpId="0"/>
      <p:bldP spid="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1" descr="1-120423224641_WPS图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5562" y="34925"/>
            <a:ext cx="9132887" cy="7218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654050" y="542925"/>
            <a:ext cx="4443413" cy="6000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我想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——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我们的祖先，</a:t>
            </a:r>
            <a:endParaRPr kumimoji="0" lang="en-US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可曾在这些大树上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摘野果，</a:t>
            </a:r>
            <a:endParaRPr kumimoji="0" lang="en-US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掏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(</a:t>
            </a:r>
            <a:r>
              <a:rPr kumimoji="0" lang="en-US" altLang="zh-CN" sz="40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tāo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)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鹊蛋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？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可曾在那片草地上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和野兔赛跑，</a:t>
            </a:r>
            <a:endParaRPr kumimoji="0" lang="en-US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看蘑菇打伞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？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219" name="矩形 10"/>
          <p:cNvSpPr/>
          <p:nvPr/>
        </p:nvSpPr>
        <p:spPr>
          <a:xfrm>
            <a:off x="5097463" y="455613"/>
            <a:ext cx="4324350" cy="5902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0000"/>
              </a:lnSpc>
              <a:buFontTx/>
            </a:pPr>
            <a:r>
              <a:rPr lang="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那时候，</a:t>
            </a:r>
            <a:endParaRPr lang="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孩子们也在这里</a:t>
            </a:r>
            <a:endParaRPr lang="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逗小松鼠，</a:t>
            </a:r>
            <a:endParaRPr lang="" altLang="en-US" sz="4000" b="1" dirty="0">
              <a:solidFill>
                <a:schemeClr val="bg1"/>
              </a:solidFill>
              <a:latin typeface="楷体" panose="02010609060101010101" pitchFamily="49" charset="-122"/>
              <a:ea typeface="宋体" panose="02010600030101010101" pitchFamily="2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采野蔷薇吗</a:t>
            </a:r>
            <a:r>
              <a:rPr lang="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也在这里</a:t>
            </a:r>
            <a:endParaRPr lang="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捉红蜻蜓，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20000"/>
              </a:lnSpc>
              <a:buFontTx/>
            </a:pP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逮绿蝈蝈吗</a:t>
            </a:r>
            <a:r>
              <a:rPr lang="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lang="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0" hangingPunct="0">
              <a:lnSpc>
                <a:spcPct val="130000"/>
              </a:lnSpc>
            </a:pPr>
            <a:r>
              <a:rPr lang="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03800" y="476250"/>
            <a:ext cx="0" cy="5832475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522288" y="2787650"/>
            <a:ext cx="1954213" cy="65087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54050" y="3540125"/>
            <a:ext cx="3052763" cy="79216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22288" y="4918075"/>
            <a:ext cx="2924175" cy="7556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52463" y="5673725"/>
            <a:ext cx="2662238" cy="8699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195888" y="2038350"/>
            <a:ext cx="2343150" cy="7493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097463" y="2711450"/>
            <a:ext cx="2212975" cy="72707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003800" y="4232275"/>
            <a:ext cx="2616200" cy="58737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097463" y="4918075"/>
            <a:ext cx="2212975" cy="75565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 bldLvl="0" animBg="1"/>
      <p:bldP spid="16" grpId="0" bldLvl="0" animBg="1"/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5" name="Picture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53" t="-2483" r="-3453" b="2483"/>
          <a:stretch>
            <a:fillRect/>
          </a:stretch>
        </p:blipFill>
        <p:spPr>
          <a:xfrm>
            <a:off x="466725" y="39367"/>
            <a:ext cx="2574925" cy="295275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10242" name="矩形 1"/>
          <p:cNvSpPr/>
          <p:nvPr/>
        </p:nvSpPr>
        <p:spPr>
          <a:xfrm>
            <a:off x="684213" y="2611438"/>
            <a:ext cx="1909762" cy="830262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摘野果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7587" name="图片 2"/>
          <p:cNvPicPr>
            <a:picLocks noChangeAspect="1"/>
          </p:cNvPicPr>
          <p:nvPr/>
        </p:nvPicPr>
        <p:blipFill>
          <a:blip r:embed="rId2" cstate="print"/>
          <a:srcRect t="14014"/>
          <a:stretch>
            <a:fillRect/>
          </a:stretch>
        </p:blipFill>
        <p:spPr>
          <a:xfrm>
            <a:off x="2980055" y="175259"/>
            <a:ext cx="2856230" cy="2816225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10244" name="文本框 1"/>
          <p:cNvSpPr txBox="1"/>
          <p:nvPr/>
        </p:nvSpPr>
        <p:spPr>
          <a:xfrm>
            <a:off x="3473450" y="2673350"/>
            <a:ext cx="2463800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掏鹊蛋</a:t>
            </a:r>
            <a:endParaRPr lang="zh-CN" altLang="en-US" sz="4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7" name="Oval 5" descr="图片2"/>
          <p:cNvSpPr/>
          <p:nvPr/>
        </p:nvSpPr>
        <p:spPr>
          <a:xfrm>
            <a:off x="3101975" y="3546475"/>
            <a:ext cx="2733675" cy="2659063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9525">
            <a:noFill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6917" y="3516630"/>
            <a:ext cx="2962275" cy="2658745"/>
          </a:xfrm>
          <a:prstGeom prst="ellipse">
            <a:avLst/>
          </a:prstGeom>
        </p:spPr>
      </p:pic>
      <p:pic>
        <p:nvPicPr>
          <p:cNvPr id="72705" name="图片 2"/>
          <p:cNvPicPr>
            <a:picLocks noChangeAspect="1"/>
          </p:cNvPicPr>
          <p:nvPr/>
        </p:nvPicPr>
        <p:blipFill>
          <a:blip r:embed="rId5" cstate="print"/>
          <a:srcRect t="3407" b="1707"/>
          <a:stretch>
            <a:fillRect/>
          </a:stretch>
        </p:blipFill>
        <p:spPr>
          <a:xfrm>
            <a:off x="5937250" y="175259"/>
            <a:ext cx="2861944" cy="2816860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73729" name="图片 2"/>
          <p:cNvPicPr>
            <a:picLocks noChangeAspect="1"/>
          </p:cNvPicPr>
          <p:nvPr/>
        </p:nvPicPr>
        <p:blipFill>
          <a:blip r:embed="rId6" cstate="print"/>
          <a:srcRect t="15094" b="2632"/>
          <a:stretch>
            <a:fillRect/>
          </a:stretch>
        </p:blipFill>
        <p:spPr>
          <a:xfrm>
            <a:off x="182880" y="3546473"/>
            <a:ext cx="2858770" cy="2598420"/>
          </a:xfrm>
          <a:prstGeom prst="ellipse">
            <a:avLst/>
          </a:prstGeom>
          <a:noFill/>
          <a:ln w="9525">
            <a:noFill/>
          </a:ln>
        </p:spPr>
      </p:pic>
      <p:pic>
        <p:nvPicPr>
          <p:cNvPr id="37892" name="图片 3789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48410" y="5046978"/>
            <a:ext cx="1344930" cy="1009650"/>
          </a:xfrm>
          <a:prstGeom prst="rect">
            <a:avLst/>
          </a:prstGeom>
          <a:ln>
            <a:solidFill>
              <a:srgbClr val="A7D4F2"/>
            </a:solidFill>
          </a:ln>
          <a:effectLst>
            <a:softEdge rad="317500"/>
          </a:effectLst>
        </p:spPr>
      </p:pic>
      <p:sp>
        <p:nvSpPr>
          <p:cNvPr id="10250" name="文本框 3"/>
          <p:cNvSpPr txBox="1"/>
          <p:nvPr/>
        </p:nvSpPr>
        <p:spPr>
          <a:xfrm>
            <a:off x="6635750" y="2673350"/>
            <a:ext cx="1714500" cy="706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逗松鼠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251" name="文本框 4"/>
          <p:cNvSpPr txBox="1"/>
          <p:nvPr/>
        </p:nvSpPr>
        <p:spPr>
          <a:xfrm>
            <a:off x="6635750" y="5942013"/>
            <a:ext cx="1714500" cy="706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逮蝈蝈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252" name="文本框 5"/>
          <p:cNvSpPr txBox="1"/>
          <p:nvPr/>
        </p:nvSpPr>
        <p:spPr>
          <a:xfrm>
            <a:off x="3551238" y="6056313"/>
            <a:ext cx="1714500" cy="706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捉蜻蜓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3" name="文本框 6"/>
          <p:cNvSpPr txBox="1"/>
          <p:nvPr/>
        </p:nvSpPr>
        <p:spPr>
          <a:xfrm>
            <a:off x="544513" y="5942013"/>
            <a:ext cx="1714500" cy="706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采蔷薇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文本框 65"/>
          <p:cNvSpPr txBox="1"/>
          <p:nvPr/>
        </p:nvSpPr>
        <p:spPr>
          <a:xfrm>
            <a:off x="5330825" y="725488"/>
            <a:ext cx="3486150" cy="5908675"/>
          </a:xfrm>
          <a:prstGeom prst="rect">
            <a:avLst/>
          </a:prstGeom>
          <a:noFill/>
          <a:ln w="38100" cap="flat" cmpd="sng">
            <a:solidFill>
              <a:srgbClr val="006A6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那时候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孩子们也在这里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逗小松鼠，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采野蔷薇吗？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也在这里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捉红蜻蜓，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逮绿蝈蝈吗？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6" name="文本框 2"/>
          <p:cNvSpPr txBox="1"/>
          <p:nvPr/>
        </p:nvSpPr>
        <p:spPr>
          <a:xfrm>
            <a:off x="712788" y="725488"/>
            <a:ext cx="3943350" cy="5405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我想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——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我们的祖先，</a:t>
            </a:r>
            <a:endParaRPr lang="en-US" altLang="en-US" sz="3600" b="1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可曾在这些大树上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摘野果，</a:t>
            </a:r>
            <a:endParaRPr lang="en-US" altLang="en-US" sz="3600" b="1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掏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(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tāo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)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鹊蛋？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可曾在那片草地上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和野兔赛跑，</a:t>
            </a:r>
            <a:endParaRPr lang="en-US" altLang="en-US" sz="3600" b="1" dirty="0">
              <a:solidFill>
                <a:srgbClr val="FF0000"/>
              </a:solidFill>
              <a:latin typeface="楷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看蘑菇打伞？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4675" y="727075"/>
            <a:ext cx="4081463" cy="590708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WPS 演示</Application>
  <PresentationFormat/>
  <Paragraphs>118</Paragraphs>
  <Slides>14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宋体</vt:lpstr>
      <vt:lpstr>Wingdings</vt:lpstr>
      <vt:lpstr>等线</vt:lpstr>
      <vt:lpstr>Calibri</vt:lpstr>
      <vt:lpstr>Calibri Light</vt:lpstr>
      <vt:lpstr>楷体</vt:lpstr>
      <vt:lpstr>黑体</vt:lpstr>
      <vt:lpstr>+mn-ea</vt:lpstr>
      <vt:lpstr>Segoe Print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65</cp:revision>
  <dcterms:created xsi:type="dcterms:W3CDTF">2019-04-05T05:22:56Z</dcterms:created>
  <dcterms:modified xsi:type="dcterms:W3CDTF">2021-08-05T14:33:55Z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